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788" r:id="rId2"/>
    <p:sldId id="1198" r:id="rId3"/>
    <p:sldId id="1195" r:id="rId4"/>
    <p:sldId id="1199" r:id="rId5"/>
    <p:sldId id="1197" r:id="rId6"/>
    <p:sldId id="1194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AF80A8-2FD2-410E-99CE-37C16CB52631}" v="7" dt="2022-12-07T10:13:39.3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0751" autoAdjust="0"/>
  </p:normalViewPr>
  <p:slideViewPr>
    <p:cSldViewPr snapToGrid="0">
      <p:cViewPr varScale="1">
        <p:scale>
          <a:sx n="147" d="100"/>
          <a:sy n="147" d="100"/>
        </p:scale>
        <p:origin x="295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66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C6828-C21A-4893-80E3-ECE06EB382C0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EE83B-746E-43A6-9C5E-172FCC41D56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010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F9EDE-B1ED-4087-9416-FED74F7ECB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A2CFA0-D36C-4239-804D-542E9AAECC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684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734A1-8403-43C2-A44F-8AF1D059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224D1C-AA5D-4EFB-9337-60D79B144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32C2C-2209-475D-AF97-A39429B27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8B59B-920C-4EDF-969B-7B6FAAB2E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7B431-09B4-44CE-8DE6-531A767E9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5097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DDADE5-72DB-4F7A-8E12-743A9AED99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B0C8F8-9899-40BC-A595-6B6AA66A79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4BFB0-C8C4-47A5-A130-883A24215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C6581-22EE-4B7C-9161-44C6C40EA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41B13-AA7A-466C-941C-DB932E9CE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2182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4C376-AE66-44E7-B44A-F6D541D86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EA2E3-EEB3-432A-9FAE-350878C05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4396B-B83B-484A-89E9-B0F267465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527FC-8AA0-4440-8A44-FEAA0237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452A8-7B53-451A-93CF-2125FD1DE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380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F1205-B655-4957-95EE-030523F7F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05851-C9DC-4527-9B5E-6EA886E944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3BA8C1-D804-4CEF-B26C-2746C21B6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249044-174B-47F2-A054-5393096C9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0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83646-C83E-4BE4-BE70-185032796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F6985-CA8A-4B48-A76B-4A29995299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43B104-EFAC-496D-90D5-32F903C73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DFD481-7E84-4C36-80B6-013343A66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CD7F58-0507-4EFC-AD64-CB6C09D59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AAD429-E8DB-4AE6-8A91-CAF6124F5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889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B5146-033E-4356-9FE1-5C462994F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DA3B8-2C0C-4195-803F-09CC80906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48C609-9E7D-48F1-942C-5092CF3D02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BABD7C-0ADB-45AF-AF8F-2A5D09651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77A598-C4A4-4D2D-AFC1-63160B396C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966F39-97A3-4B9A-BA73-9D9903E83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720874-D38A-4705-9AC4-F43DFC25F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2E5445-7283-49C3-9211-ACE885189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3283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A99-F9D6-4472-8C01-209A93682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F8043C-4009-4CB8-912D-9BBEAF010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0804D7-B0D4-4470-81A2-34BB1A22F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8A05A4-CDDB-4990-867A-AAC7AF9B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3176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358335-CE58-414F-9A42-F8C1C7BB9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443D98-FC95-4ECD-B800-DBF644085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3EBA5-CC4C-4A92-8EE1-56B935A9E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276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16046-B8CD-4A14-BEEE-02D88339F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56FFC-9953-4688-BD2E-12460FEB8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E661EA-9941-496D-96FC-38953CA4F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370841-E90F-4BC6-9922-0CBFDBFDE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7B74E-7DB5-4394-8E03-4CF615A07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0BBEF4-7A8D-4336-9ABC-8D687A324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054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07BA8-E962-472D-B3DA-7F7ED1DBF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8C5BFC-10EF-49B9-9441-87EC41DBD7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391CA0-2FBC-4B26-81AC-D4F40F9D6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15243A-5CA8-47E6-B1C6-1F03253B2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ABC26E-16CA-4AB5-BC86-22A2FC944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E3604D-75E1-421A-BC10-FB565566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056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0ADDD6-EBE0-4932-A2DA-5E0E5AA7C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4709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Aft>
                <a:spcPct val="0"/>
              </a:spcAft>
            </a:pPr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199EB-B39C-4693-876D-10109E565B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80EC4-4D34-4160-BFA6-817A465A1558}" type="datetimeFigureOut">
              <a:rPr lang="nl-NL" smtClean="0"/>
              <a:t>7-12-2022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832AA-6E1A-4416-9012-D485276DF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pic>
        <p:nvPicPr>
          <p:cNvPr id="7" name="Picture 6" descr="3GPP_TM_RD.jpg">
            <a:extLst>
              <a:ext uri="{FF2B5EF4-FFF2-40B4-BE49-F238E27FC236}">
                <a16:creationId xmlns:a16="http://schemas.microsoft.com/office/drawing/2014/main" id="{6E4A2AA7-87FA-41D6-8DDC-E88A103A951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1" y="249621"/>
            <a:ext cx="2001837" cy="116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2BAC74-88D2-4E60-9576-F00FB4BEF7EE}"/>
              </a:ext>
            </a:extLst>
          </p:cNvPr>
          <p:cNvSpPr txBox="1"/>
          <p:nvPr userDrawn="1"/>
        </p:nvSpPr>
        <p:spPr>
          <a:xfrm>
            <a:off x="955675" y="6420348"/>
            <a:ext cx="8496186" cy="318589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endParaRPr lang="en-GB" spc="300" dirty="0"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CAF8CD6-273F-4CB8-9479-25D9B05F0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648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defRPr/>
            </a:pPr>
            <a:endParaRPr lang="nl-NL" altLang="nl-NL" sz="1100" b="1"/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C6ACFA2F-9498-416A-87A6-545A4ED706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871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F2978E6E-EA15-4DF4-9E07-91D032748D12}" type="slidenum">
              <a:rPr lang="en-GB" altLang="nl-NL" b="1" smtClean="0"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nl-NL" b="1">
              <a:cs typeface="Arial" panose="020B0604020202020204" pitchFamily="34" charset="0"/>
            </a:endParaRPr>
          </a:p>
          <a:p>
            <a:pPr>
              <a:defRPr/>
            </a:pPr>
            <a:endParaRPr lang="en-GB" altLang="nl-NL">
              <a:cs typeface="Arial" panose="020B0604020202020204" pitchFamily="34" charset="0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2667C48D-70D4-4678-8EDD-CE9360D8B2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2076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nl-NL" sz="800" dirty="0"/>
              <a:t>© 3GPP 2022</a:t>
            </a:r>
          </a:p>
        </p:txBody>
      </p:sp>
    </p:spTree>
    <p:extLst>
      <p:ext uri="{BB962C8B-B14F-4D97-AF65-F5344CB8AC3E}">
        <p14:creationId xmlns:p14="http://schemas.microsoft.com/office/powerpoint/2010/main" val="86811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nl-NL" sz="3200" kern="1200" dirty="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>
            <a:extLst>
              <a:ext uri="{FF2B5EF4-FFF2-40B4-BE49-F238E27FC236}">
                <a16:creationId xmlns:a16="http://schemas.microsoft.com/office/drawing/2014/main" id="{643FF917-9CB3-4FC1-A193-2D88D6313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203" y="1293796"/>
            <a:ext cx="11855117" cy="2852737"/>
          </a:xfrm>
        </p:spPr>
        <p:txBody>
          <a:bodyPr/>
          <a:lstStyle/>
          <a:p>
            <a:pPr algn="ctr"/>
            <a:r>
              <a:rPr lang="en-US" altLang="en-US" b="1" dirty="0"/>
              <a:t>Rel-19 Stage 1 </a:t>
            </a:r>
            <a:br>
              <a:rPr lang="en-US" altLang="en-US" b="1" dirty="0"/>
            </a:br>
            <a:r>
              <a:rPr lang="en-US" altLang="en-US" b="1" dirty="0"/>
              <a:t>Timeline proposal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48A1B4-6F1E-4182-8A00-FAE5C9EDB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396" y="5808188"/>
            <a:ext cx="10515600" cy="1500187"/>
          </a:xfrm>
        </p:spPr>
        <p:txBody>
          <a:bodyPr/>
          <a:lstStyle/>
          <a:p>
            <a:r>
              <a:rPr lang="nl-NL" dirty="0"/>
              <a:t>José Almodóvar</a:t>
            </a:r>
          </a:p>
          <a:p>
            <a:r>
              <a:rPr lang="nl-NL" dirty="0"/>
              <a:t>3GPP SA1 chairperson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BD97F5-909D-0109-C2F4-085CC99B9729}"/>
              </a:ext>
            </a:extLst>
          </p:cNvPr>
          <p:cNvSpPr txBox="1"/>
          <p:nvPr/>
        </p:nvSpPr>
        <p:spPr>
          <a:xfrm>
            <a:off x="7561634" y="214009"/>
            <a:ext cx="1511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SP-221257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096CAF-0B3B-A872-CE8F-5000E6BA0849}"/>
              </a:ext>
            </a:extLst>
          </p:cNvPr>
          <p:cNvSpPr txBox="1"/>
          <p:nvPr/>
        </p:nvSpPr>
        <p:spPr>
          <a:xfrm>
            <a:off x="168613" y="181583"/>
            <a:ext cx="2976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TSG SA Meeting #98e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E8D80A-3010-FC97-D472-3ADBBE416D97}"/>
              </a:ext>
            </a:extLst>
          </p:cNvPr>
          <p:cNvSpPr txBox="1"/>
          <p:nvPr/>
        </p:nvSpPr>
        <p:spPr>
          <a:xfrm>
            <a:off x="149157" y="49302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13 - 19 December 2022, e-meeting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5D079-2B04-4863-82D5-B8B30AADB35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sz="4000" b="1" dirty="0"/>
              <a:t>Current Proposal - Calendar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8F807-E414-4DFB-B216-D3A58FA32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SA1#100_adhoc    16-20 Jan 2023	</a:t>
            </a:r>
            <a:endParaRPr lang="nl-NL" dirty="0"/>
          </a:p>
          <a:p>
            <a:pPr marL="0" indent="0">
              <a:buNone/>
            </a:pPr>
            <a:r>
              <a:rPr lang="fr-FR" dirty="0"/>
              <a:t>SA1#101	        27 </a:t>
            </a:r>
            <a:r>
              <a:rPr lang="fr-FR" dirty="0" err="1"/>
              <a:t>Feb</a:t>
            </a:r>
            <a:r>
              <a:rPr lang="fr-FR" dirty="0"/>
              <a:t> – 3 Mar 2023	</a:t>
            </a:r>
          </a:p>
          <a:p>
            <a:pPr marL="0" indent="0">
              <a:buNone/>
            </a:pPr>
            <a:r>
              <a:rPr lang="fr-FR" dirty="0">
                <a:highlight>
                  <a:srgbClr val="00FF00"/>
                </a:highlight>
              </a:rPr>
              <a:t>SA1#102	        15-19 May 2023	80% normative </a:t>
            </a:r>
            <a:r>
              <a:rPr lang="fr-FR" dirty="0" err="1">
                <a:highlight>
                  <a:srgbClr val="00FF00"/>
                </a:highlight>
              </a:rPr>
              <a:t>ready</a:t>
            </a:r>
            <a:r>
              <a:rPr lang="fr-FR" dirty="0">
                <a:highlight>
                  <a:srgbClr val="00FF00"/>
                </a:highlight>
              </a:rPr>
              <a:t> </a:t>
            </a:r>
            <a:endParaRPr lang="nl-NL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SA1#103	        21-25 Aug 2023	100% normative ready</a:t>
            </a:r>
            <a:endParaRPr lang="nl-NL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dirty="0"/>
              <a:t>SA1#104	        13-17 Nov 2023	</a:t>
            </a:r>
          </a:p>
          <a:p>
            <a:endParaRPr lang="en-US" dirty="0"/>
          </a:p>
          <a:p>
            <a:r>
              <a:rPr lang="en-US" dirty="0"/>
              <a:t>This proposal was presented to SA plenary and endorsed as a “working assumption”.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7755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698CD9A-DA75-4FA6-8649-FD5149F8F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994" y="406584"/>
            <a:ext cx="4444541" cy="1325563"/>
          </a:xfrm>
        </p:spPr>
        <p:txBody>
          <a:bodyPr/>
          <a:lstStyle/>
          <a:p>
            <a:r>
              <a:rPr lang="nl-NL" sz="4000" b="1" dirty="0"/>
              <a:t>Current Proposal </a:t>
            </a:r>
            <a:endParaRPr lang="en-US" sz="4000" b="1" dirty="0"/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C93C3616-BB38-46ED-ABEC-F2456A43D8C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9532" y="1923865"/>
            <a:ext cx="0" cy="455506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644F1F7-2D35-4B7C-A1D2-2957C73D9D1A}"/>
              </a:ext>
            </a:extLst>
          </p:cNvPr>
          <p:cNvSpPr/>
          <p:nvPr/>
        </p:nvSpPr>
        <p:spPr bwMode="auto">
          <a:xfrm>
            <a:off x="6678082" y="1885766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" name="Straight Connector 70">
            <a:extLst>
              <a:ext uri="{FF2B5EF4-FFF2-40B4-BE49-F238E27FC236}">
                <a16:creationId xmlns:a16="http://schemas.microsoft.com/office/drawing/2014/main" id="{F78CF72B-74EF-4AC7-954A-8CACBCEC104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592482" y="1877299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71">
            <a:extLst>
              <a:ext uri="{FF2B5EF4-FFF2-40B4-BE49-F238E27FC236}">
                <a16:creationId xmlns:a16="http://schemas.microsoft.com/office/drawing/2014/main" id="{893B8F6D-ACE5-4190-9F4E-ECB5FFB17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7588" y="18688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Straight Connector 72">
            <a:extLst>
              <a:ext uri="{FF2B5EF4-FFF2-40B4-BE49-F238E27FC236}">
                <a16:creationId xmlns:a16="http://schemas.microsoft.com/office/drawing/2014/main" id="{FA40EEF0-FB67-47AB-A4DC-C3BC7658CB5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528049" y="1877299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Box 73">
            <a:extLst>
              <a:ext uri="{FF2B5EF4-FFF2-40B4-BE49-F238E27FC236}">
                <a16:creationId xmlns:a16="http://schemas.microsoft.com/office/drawing/2014/main" id="{06F29569-80FC-47B6-947C-5E3250CCB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9679" y="1856132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4" name="Straight Connector 74">
            <a:extLst>
              <a:ext uri="{FF2B5EF4-FFF2-40B4-BE49-F238E27FC236}">
                <a16:creationId xmlns:a16="http://schemas.microsoft.com/office/drawing/2014/main" id="{27FE43A8-72B1-47C1-ABF9-4E519522D52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457266" y="1877299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75">
            <a:extLst>
              <a:ext uri="{FF2B5EF4-FFF2-40B4-BE49-F238E27FC236}">
                <a16:creationId xmlns:a16="http://schemas.microsoft.com/office/drawing/2014/main" id="{7AE1780A-85B8-4D01-B11C-B43810AA1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595" y="18603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77">
            <a:extLst>
              <a:ext uri="{FF2B5EF4-FFF2-40B4-BE49-F238E27FC236}">
                <a16:creationId xmlns:a16="http://schemas.microsoft.com/office/drawing/2014/main" id="{1A4C9679-9A8B-4DAA-977B-EB43117A1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2020" y="18603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78804BE-4CB2-4662-8FC4-72B597B3913B}"/>
              </a:ext>
            </a:extLst>
          </p:cNvPr>
          <p:cNvSpPr/>
          <p:nvPr/>
        </p:nvSpPr>
        <p:spPr bwMode="auto">
          <a:xfrm>
            <a:off x="-2118" y="1881533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8" name="Straight Connector 81">
            <a:extLst>
              <a:ext uri="{FF2B5EF4-FFF2-40B4-BE49-F238E27FC236}">
                <a16:creationId xmlns:a16="http://schemas.microsoft.com/office/drawing/2014/main" id="{C4B04494-4547-42A6-B262-2EA0D626760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42900" y="1881532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Box 82">
            <a:extLst>
              <a:ext uri="{FF2B5EF4-FFF2-40B4-BE49-F238E27FC236}">
                <a16:creationId xmlns:a16="http://schemas.microsoft.com/office/drawing/2014/main" id="{D5C575DF-36A9-46C5-933E-48D029A16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17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0" name="Straight Connector 83">
            <a:extLst>
              <a:ext uri="{FF2B5EF4-FFF2-40B4-BE49-F238E27FC236}">
                <a16:creationId xmlns:a16="http://schemas.microsoft.com/office/drawing/2014/main" id="{1EA87E0C-B7CF-4633-9590-6DC266FEEA5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278466" y="1881532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84">
            <a:extLst>
              <a:ext uri="{FF2B5EF4-FFF2-40B4-BE49-F238E27FC236}">
                <a16:creationId xmlns:a16="http://schemas.microsoft.com/office/drawing/2014/main" id="{8B3D5051-F293-4B6A-8D3B-20CC95178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32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2" name="Straight Connector 85">
            <a:extLst>
              <a:ext uri="{FF2B5EF4-FFF2-40B4-BE49-F238E27FC236}">
                <a16:creationId xmlns:a16="http://schemas.microsoft.com/office/drawing/2014/main" id="{B0608535-BA78-4522-A6C0-0DC79C0D9D2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05566" y="18815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86">
            <a:extLst>
              <a:ext uri="{FF2B5EF4-FFF2-40B4-BE49-F238E27FC236}">
                <a16:creationId xmlns:a16="http://schemas.microsoft.com/office/drawing/2014/main" id="{27436F1B-1C7E-4A4A-9999-B03A0C830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6545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4" name="Straight Connector 87">
            <a:extLst>
              <a:ext uri="{FF2B5EF4-FFF2-40B4-BE49-F238E27FC236}">
                <a16:creationId xmlns:a16="http://schemas.microsoft.com/office/drawing/2014/main" id="{BD657600-37D7-445A-89EA-F952E9B1B2B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41649" y="18815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88">
            <a:extLst>
              <a:ext uri="{FF2B5EF4-FFF2-40B4-BE49-F238E27FC236}">
                <a16:creationId xmlns:a16="http://schemas.microsoft.com/office/drawing/2014/main" id="{87D9E5AB-8D63-4035-8CD5-9F3030FDF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262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307E7F-F5B9-497D-A278-F6E5AA40EF4C}"/>
              </a:ext>
            </a:extLst>
          </p:cNvPr>
          <p:cNvSpPr txBox="1"/>
          <p:nvPr/>
        </p:nvSpPr>
        <p:spPr>
          <a:xfrm>
            <a:off x="4500033" y="1504765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3A24B00-C988-46F6-A194-4A34081B5299}"/>
              </a:ext>
            </a:extLst>
          </p:cNvPr>
          <p:cNvSpPr/>
          <p:nvPr/>
        </p:nvSpPr>
        <p:spPr bwMode="auto">
          <a:xfrm>
            <a:off x="3045882" y="1879416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28" name="Straight Connector 48">
            <a:extLst>
              <a:ext uri="{FF2B5EF4-FFF2-40B4-BE49-F238E27FC236}">
                <a16:creationId xmlns:a16="http://schemas.microsoft.com/office/drawing/2014/main" id="{E70534E1-9BBD-4EC7-A21B-DC7643DEBB1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66633" y="1879416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3B164442-6CA4-40DD-9172-11D05EB92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612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0" name="Straight Connector 62">
            <a:extLst>
              <a:ext uri="{FF2B5EF4-FFF2-40B4-BE49-F238E27FC236}">
                <a16:creationId xmlns:a16="http://schemas.microsoft.com/office/drawing/2014/main" id="{03BA3323-4F7E-4F69-8A94-B00C3B257F7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02200" y="1879416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63">
            <a:extLst>
              <a:ext uri="{FF2B5EF4-FFF2-40B4-BE49-F238E27FC236}">
                <a16:creationId xmlns:a16="http://schemas.microsoft.com/office/drawing/2014/main" id="{B89629B9-25A4-4061-84D5-C1BCFB197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3178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2" name="Straight Connector 64">
            <a:extLst>
              <a:ext uri="{FF2B5EF4-FFF2-40B4-BE49-F238E27FC236}">
                <a16:creationId xmlns:a16="http://schemas.microsoft.com/office/drawing/2014/main" id="{1006A510-216A-49C6-990C-60C0F779476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31415" y="1879416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65">
            <a:extLst>
              <a:ext uri="{FF2B5EF4-FFF2-40B4-BE49-F238E27FC236}">
                <a16:creationId xmlns:a16="http://schemas.microsoft.com/office/drawing/2014/main" id="{02EB0E58-FB2D-4CB5-A8CC-83636E265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278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4" name="Straight Connector 66">
            <a:extLst>
              <a:ext uri="{FF2B5EF4-FFF2-40B4-BE49-F238E27FC236}">
                <a16:creationId xmlns:a16="http://schemas.microsoft.com/office/drawing/2014/main" id="{9D51803D-9965-43B4-816F-20E223C0B2B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665382" y="1879416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67">
            <a:extLst>
              <a:ext uri="{FF2B5EF4-FFF2-40B4-BE49-F238E27FC236}">
                <a16:creationId xmlns:a16="http://schemas.microsoft.com/office/drawing/2014/main" id="{29FBB1F6-BFD0-4C6D-B016-5DAA88441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6362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F0FDAA-9CC1-4CF5-A2A4-031EC0F753BD}"/>
              </a:ext>
            </a:extLst>
          </p:cNvPr>
          <p:cNvSpPr txBox="1"/>
          <p:nvPr/>
        </p:nvSpPr>
        <p:spPr>
          <a:xfrm>
            <a:off x="986366" y="1506882"/>
            <a:ext cx="996949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37" name="TextBox 116">
            <a:extLst>
              <a:ext uri="{FF2B5EF4-FFF2-40B4-BE49-F238E27FC236}">
                <a16:creationId xmlns:a16="http://schemas.microsoft.com/office/drawing/2014/main" id="{62D98796-F892-45C6-A940-0B3E4AA47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15" y="1530165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TextBox 112">
            <a:extLst>
              <a:ext uri="{FF2B5EF4-FFF2-40B4-BE49-F238E27FC236}">
                <a16:creationId xmlns:a16="http://schemas.microsoft.com/office/drawing/2014/main" id="{CA93A40F-EC43-4DFB-B376-A6FB40491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267" y="2232898"/>
            <a:ext cx="3209533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133" i="1">
                <a:solidFill>
                  <a:srgbClr val="00B050"/>
                </a:solidFill>
                <a:latin typeface="Arial" panose="020B0604020202020204" pitchFamily="34" charset="0"/>
              </a:rPr>
              <a:t>Reminder on Release 18</a:t>
            </a:r>
            <a:endParaRPr lang="en-GB" altLang="en-US" sz="1867" i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DD8035A-A642-4894-B93A-ECF1C3B9E31D}"/>
              </a:ext>
            </a:extLst>
          </p:cNvPr>
          <p:cNvSpPr/>
          <p:nvPr/>
        </p:nvSpPr>
        <p:spPr bwMode="auto">
          <a:xfrm>
            <a:off x="10367432" y="1887882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40" name="Straight Connector 48">
            <a:extLst>
              <a:ext uri="{FF2B5EF4-FFF2-40B4-BE49-F238E27FC236}">
                <a16:creationId xmlns:a16="http://schemas.microsoft.com/office/drawing/2014/main" id="{0764FFBA-9FDF-4DFC-9E35-948FB9E00CA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089216" y="18434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61">
            <a:extLst>
              <a:ext uri="{FF2B5EF4-FFF2-40B4-BE49-F238E27FC236}">
                <a16:creationId xmlns:a16="http://schemas.microsoft.com/office/drawing/2014/main" id="{3C8501E2-1245-4EAA-8D31-766CB5CB2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3438" y="1866716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2E378E-4979-44B8-82DD-6670152A351A}"/>
              </a:ext>
            </a:extLst>
          </p:cNvPr>
          <p:cNvSpPr txBox="1"/>
          <p:nvPr/>
        </p:nvSpPr>
        <p:spPr>
          <a:xfrm>
            <a:off x="8276167" y="1496298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43" name="Straight Connector 76">
            <a:extLst>
              <a:ext uri="{FF2B5EF4-FFF2-40B4-BE49-F238E27FC236}">
                <a16:creationId xmlns:a16="http://schemas.microsoft.com/office/drawing/2014/main" id="{B54ACC67-D773-4B54-B7B3-78951616E02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342032" y="1877299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Chevron 60">
            <a:extLst>
              <a:ext uri="{FF2B5EF4-FFF2-40B4-BE49-F238E27FC236}">
                <a16:creationId xmlns:a16="http://schemas.microsoft.com/office/drawing/2014/main" id="{86387CE7-4ECF-48C0-A170-7BF698D11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467" y="2294283"/>
            <a:ext cx="2713567" cy="296333"/>
          </a:xfrm>
          <a:prstGeom prst="chevron">
            <a:avLst>
              <a:gd name="adj" fmla="val 4998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1                   80%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BE2FE767-EEE1-45E0-A205-845F19EBE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8049" y="2298516"/>
            <a:ext cx="891117" cy="296333"/>
          </a:xfrm>
          <a:prstGeom prst="chevron">
            <a:avLst>
              <a:gd name="adj" fmla="val 4999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46" name="TextBox 61">
            <a:extLst>
              <a:ext uri="{FF2B5EF4-FFF2-40B4-BE49-F238E27FC236}">
                <a16:creationId xmlns:a16="http://schemas.microsoft.com/office/drawing/2014/main" id="{D659F00D-CC16-4500-9287-16F64B784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6387" y="1862483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16AB181-875C-4F89-BB1B-689985581950}"/>
              </a:ext>
            </a:extLst>
          </p:cNvPr>
          <p:cNvSpPr txBox="1"/>
          <p:nvPr/>
        </p:nvSpPr>
        <p:spPr>
          <a:xfrm>
            <a:off x="11197167" y="1496298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2024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48" name="Chevron 79">
            <a:extLst>
              <a:ext uri="{FF2B5EF4-FFF2-40B4-BE49-F238E27FC236}">
                <a16:creationId xmlns:a16="http://schemas.microsoft.com/office/drawing/2014/main" id="{BC28E6E6-6700-465E-B514-59B0315A1CD9}"/>
              </a:ext>
            </a:extLst>
          </p:cNvPr>
          <p:cNvSpPr/>
          <p:nvPr/>
        </p:nvSpPr>
        <p:spPr bwMode="auto">
          <a:xfrm>
            <a:off x="842432" y="2658349"/>
            <a:ext cx="2209800" cy="300567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GB" altLang="en-US" sz="1200" i="1" dirty="0"/>
              <a:t>RAN, SA2 Content def. </a:t>
            </a:r>
            <a:endParaRPr lang="fr-FR" sz="933" i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49" name="Chevron 79">
            <a:extLst>
              <a:ext uri="{FF2B5EF4-FFF2-40B4-BE49-F238E27FC236}">
                <a16:creationId xmlns:a16="http://schemas.microsoft.com/office/drawing/2014/main" id="{25262C87-6AC4-4D87-97DA-B782D3C15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6333" y="3392832"/>
            <a:ext cx="4955116" cy="300567"/>
          </a:xfrm>
          <a:prstGeom prst="chevron">
            <a:avLst>
              <a:gd name="adj" fmla="val 49992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600" i="1" dirty="0">
                <a:cs typeface="Arial" panose="020B0604020202020204" pitchFamily="34" charset="0"/>
              </a:rPr>
              <a:t>"RAN </a:t>
            </a:r>
            <a:r>
              <a:rPr lang="fr-FR" altLang="en-US" sz="1600" i="1" dirty="0" err="1">
                <a:cs typeface="Arial" panose="020B0604020202020204" pitchFamily="34" charset="0"/>
              </a:rPr>
              <a:t>Completion</a:t>
            </a:r>
            <a:r>
              <a:rPr lang="fr-FR" altLang="en-US" sz="1600" i="1" dirty="0">
                <a:cs typeface="Arial" panose="020B0604020202020204" pitchFamily="34" charset="0"/>
              </a:rPr>
              <a:t>" </a:t>
            </a:r>
            <a:r>
              <a:rPr lang="fr-FR" altLang="en-US" sz="933" i="1" dirty="0">
                <a:cs typeface="Arial" panose="020B0604020202020204" pitchFamily="34" charset="0"/>
              </a:rPr>
              <a:t>(RAN2/3/4core</a:t>
            </a:r>
            <a:r>
              <a:rPr lang="fr-FR" altLang="en-US" sz="1067" i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B8009DE0-A262-4F26-BF1B-30778125E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00" y="3032999"/>
            <a:ext cx="4421716" cy="296333"/>
          </a:xfrm>
          <a:prstGeom prst="chevron">
            <a:avLst>
              <a:gd name="adj" fmla="val 5001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2 (SA2, SA6,…) Normative</a:t>
            </a:r>
          </a:p>
        </p:txBody>
      </p:sp>
      <p:sp>
        <p:nvSpPr>
          <p:cNvPr id="51" name="Chevron 73">
            <a:extLst>
              <a:ext uri="{FF2B5EF4-FFF2-40B4-BE49-F238E27FC236}">
                <a16:creationId xmlns:a16="http://schemas.microsoft.com/office/drawing/2014/main" id="{ECE8894F-0E18-4C67-8659-1B11B8B2B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882" y="3032999"/>
            <a:ext cx="814917" cy="296333"/>
          </a:xfrm>
          <a:prstGeom prst="chevron">
            <a:avLst>
              <a:gd name="adj" fmla="val 50404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52" name="Chevron 73">
            <a:extLst>
              <a:ext uri="{FF2B5EF4-FFF2-40B4-BE49-F238E27FC236}">
                <a16:creationId xmlns:a16="http://schemas.microsoft.com/office/drawing/2014/main" id="{D207C820-A856-45F6-9C7F-02DEBA646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7233" y="3392832"/>
            <a:ext cx="814916" cy="306917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53" name="Chevron 73">
            <a:extLst>
              <a:ext uri="{FF2B5EF4-FFF2-40B4-BE49-F238E27FC236}">
                <a16:creationId xmlns:a16="http://schemas.microsoft.com/office/drawing/2014/main" id="{DF135BB8-829C-4389-ACFC-BF93DA2702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0" y="3771716"/>
            <a:ext cx="814916" cy="306916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54" name="Chevron 58">
            <a:extLst>
              <a:ext uri="{FF2B5EF4-FFF2-40B4-BE49-F238E27FC236}">
                <a16:creationId xmlns:a16="http://schemas.microsoft.com/office/drawing/2014/main" id="{6AD7C2EF-6DA5-4036-A41D-2D8839B0D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399" y="3778066"/>
            <a:ext cx="3706283" cy="300567"/>
          </a:xfrm>
          <a:prstGeom prst="chevron">
            <a:avLst>
              <a:gd name="adj" fmla="val 5000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3 (CT &amp; SA) </a:t>
            </a:r>
          </a:p>
        </p:txBody>
      </p:sp>
      <p:cxnSp>
        <p:nvCxnSpPr>
          <p:cNvPr id="55" name="Straight Connector 97">
            <a:extLst>
              <a:ext uri="{FF2B5EF4-FFF2-40B4-BE49-F238E27FC236}">
                <a16:creationId xmlns:a16="http://schemas.microsoft.com/office/drawing/2014/main" id="{36B4C471-5568-4B15-81AF-89757E5169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00" y="4203516"/>
            <a:ext cx="12117916" cy="10583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112">
            <a:extLst>
              <a:ext uri="{FF2B5EF4-FFF2-40B4-BE49-F238E27FC236}">
                <a16:creationId xmlns:a16="http://schemas.microsoft.com/office/drawing/2014/main" id="{667CF11A-383F-4E69-810A-D640E250C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1028" y="4336866"/>
            <a:ext cx="3161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B050"/>
                </a:solidFill>
                <a:latin typeface="Arial" panose="020B0604020202020204" pitchFamily="34" charset="0"/>
              </a:rPr>
              <a:t>Release 19 proposal</a:t>
            </a:r>
            <a:endParaRPr lang="en-GB" altLang="en-US" sz="2133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CE46A576-3A95-4810-A708-A94FA6545F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899" y="1932332"/>
            <a:ext cx="0" cy="455506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Connector 114">
            <a:extLst>
              <a:ext uri="{FF2B5EF4-FFF2-40B4-BE49-F238E27FC236}">
                <a16:creationId xmlns:a16="http://schemas.microsoft.com/office/drawing/2014/main" id="{D7057AC8-163F-4743-B8D7-C45273DC146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89048" y="1919632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BFBA472A-D5B3-4F47-8589-03285F9BDB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05233" y="2156476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Connector 115">
            <a:extLst>
              <a:ext uri="{FF2B5EF4-FFF2-40B4-BE49-F238E27FC236}">
                <a16:creationId xmlns:a16="http://schemas.microsoft.com/office/drawing/2014/main" id="{1E8359B2-8A9D-4D9E-803F-99B1AC44ED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51815" y="1923865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02C3957D-8282-46D1-9628-972466B5A9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31866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E2D72A1E-FBF1-4D76-A6F7-EAD6C0D006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5548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63FB523B-96F5-4B46-BAC5-607AA6E461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78915" y="1923865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57C5DD80-5FA9-4AF6-8407-F48EA0B53F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1999" y="1913283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4EE21B1B-3D21-4F26-8208-899005C8B2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22532" y="1883650"/>
            <a:ext cx="0" cy="455718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2F65774B-28A3-4180-85A7-FBF21A57F2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48382" y="1981016"/>
            <a:ext cx="0" cy="4559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2190DB14-62E6-4DF7-B503-7D4C9EE181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89215" y="1913283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Straight Connector 115">
            <a:extLst>
              <a:ext uri="{FF2B5EF4-FFF2-40B4-BE49-F238E27FC236}">
                <a16:creationId xmlns:a16="http://schemas.microsoft.com/office/drawing/2014/main" id="{6B510C14-EF68-4C80-B604-01C45BF98F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842748" y="1839198"/>
            <a:ext cx="0" cy="464664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79A00AE3-69A7-4EF0-86B9-08D1404C8D5A}"/>
              </a:ext>
            </a:extLst>
          </p:cNvPr>
          <p:cNvSpPr/>
          <p:nvPr/>
        </p:nvSpPr>
        <p:spPr bwMode="auto">
          <a:xfrm>
            <a:off x="8335434" y="5695878"/>
            <a:ext cx="1102784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4C53EFE-6B18-4A50-A272-4EE942F805A1}"/>
              </a:ext>
            </a:extLst>
          </p:cNvPr>
          <p:cNvSpPr/>
          <p:nvPr/>
        </p:nvSpPr>
        <p:spPr bwMode="auto">
          <a:xfrm>
            <a:off x="6711949" y="6457766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D1FD4CA-028E-4527-AFEE-9FB39CBE4975}"/>
              </a:ext>
            </a:extLst>
          </p:cNvPr>
          <p:cNvSpPr/>
          <p:nvPr/>
        </p:nvSpPr>
        <p:spPr bwMode="auto">
          <a:xfrm>
            <a:off x="31749" y="6453533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F934629-0817-4351-BE48-262B522B2CE9}"/>
              </a:ext>
            </a:extLst>
          </p:cNvPr>
          <p:cNvSpPr/>
          <p:nvPr/>
        </p:nvSpPr>
        <p:spPr bwMode="auto">
          <a:xfrm>
            <a:off x="3079748" y="6451416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TextBox 116">
            <a:extLst>
              <a:ext uri="{FF2B5EF4-FFF2-40B4-BE49-F238E27FC236}">
                <a16:creationId xmlns:a16="http://schemas.microsoft.com/office/drawing/2014/main" id="{ECE39376-0D13-4383-AB46-6E39E0E3A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671" y="6400616"/>
            <a:ext cx="69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SA1#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30DFF43-573A-4BAE-A299-CFF6C0708B9E}"/>
              </a:ext>
            </a:extLst>
          </p:cNvPr>
          <p:cNvSpPr/>
          <p:nvPr/>
        </p:nvSpPr>
        <p:spPr bwMode="auto">
          <a:xfrm>
            <a:off x="10401299" y="6459882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76" name="TextBox 61">
            <a:extLst>
              <a:ext uri="{FF2B5EF4-FFF2-40B4-BE49-F238E27FC236}">
                <a16:creationId xmlns:a16="http://schemas.microsoft.com/office/drawing/2014/main" id="{3B37F953-B708-4D3B-BF45-E2D56F0FF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1262" y="6411199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7" name="TextBox 61">
            <a:extLst>
              <a:ext uri="{FF2B5EF4-FFF2-40B4-BE49-F238E27FC236}">
                <a16:creationId xmlns:a16="http://schemas.microsoft.com/office/drawing/2014/main" id="{4B1E1444-576A-42A6-B35E-C572F7415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071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C9C98467-65A4-4742-9E9D-03C3776EADA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09015" y="4311466"/>
            <a:ext cx="0" cy="23600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F5894057-1C14-4682-B9F9-C6E8E4F4C9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11414" y="4371725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3735D3B5-021A-480F-92E5-A5739761ADF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259916" y="4269132"/>
            <a:ext cx="14818" cy="23854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F4F2EE7C-7BEF-4019-963C-A3FB6C431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26815" y="4288182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F9749DA4-81D4-4A97-B6A1-967D3416B2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59848" y="4271249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119AF218-5916-4F7D-944E-97EDE7E2555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11583" y="4252199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122DFFA6-425F-41EC-A719-502224522A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78482" y="4271249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73">
            <a:extLst>
              <a:ext uri="{FF2B5EF4-FFF2-40B4-BE49-F238E27FC236}">
                <a16:creationId xmlns:a16="http://schemas.microsoft.com/office/drawing/2014/main" id="{C1816268-6A39-454E-A48B-29EFF7D7B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879" y="6411199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75">
            <a:extLst>
              <a:ext uri="{FF2B5EF4-FFF2-40B4-BE49-F238E27FC236}">
                <a16:creationId xmlns:a16="http://schemas.microsoft.com/office/drawing/2014/main" id="{E28DC1A1-FA1E-445F-AB69-A0BA5BDFD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6995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" name="TextBox 77">
            <a:extLst>
              <a:ext uri="{FF2B5EF4-FFF2-40B4-BE49-F238E27FC236}">
                <a16:creationId xmlns:a16="http://schemas.microsoft.com/office/drawing/2014/main" id="{3A45756A-FFE8-47C3-B9B8-9116F4799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2087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8" name="TextBox 71">
            <a:extLst>
              <a:ext uri="{FF2B5EF4-FFF2-40B4-BE49-F238E27FC236}">
                <a16:creationId xmlns:a16="http://schemas.microsoft.com/office/drawing/2014/main" id="{B85E9E2C-83AB-431F-A308-23A7BE668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012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9" name="TextBox 67">
            <a:extLst>
              <a:ext uri="{FF2B5EF4-FFF2-40B4-BE49-F238E27FC236}">
                <a16:creationId xmlns:a16="http://schemas.microsoft.com/office/drawing/2014/main" id="{BC644C15-03A5-41BE-8F0A-3000260BF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4829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" name="TextBox 65">
            <a:extLst>
              <a:ext uri="{FF2B5EF4-FFF2-40B4-BE49-F238E27FC236}">
                <a16:creationId xmlns:a16="http://schemas.microsoft.com/office/drawing/2014/main" id="{0A6DD760-FB32-4228-B118-0417BBD83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0278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91" name="Straight Connector 114">
            <a:extLst>
              <a:ext uri="{FF2B5EF4-FFF2-40B4-BE49-F238E27FC236}">
                <a16:creationId xmlns:a16="http://schemas.microsoft.com/office/drawing/2014/main" id="{06606A94-D5AF-4E5B-B76F-DFBAF2AE4D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92499" y="4330516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63">
            <a:extLst>
              <a:ext uri="{FF2B5EF4-FFF2-40B4-BE49-F238E27FC236}">
                <a16:creationId xmlns:a16="http://schemas.microsoft.com/office/drawing/2014/main" id="{9438AD4D-670D-4027-8CA4-4E174C458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712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D01639F3-8A25-4842-A6D5-96AD22C7446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50583" y="4311466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Chevron 60">
            <a:extLst>
              <a:ext uri="{FF2B5EF4-FFF2-40B4-BE49-F238E27FC236}">
                <a16:creationId xmlns:a16="http://schemas.microsoft.com/office/drawing/2014/main" id="{5F11ABF6-2615-4BA9-B68F-CB8DD878CF9E}"/>
              </a:ext>
            </a:extLst>
          </p:cNvPr>
          <p:cNvSpPr/>
          <p:nvPr/>
        </p:nvSpPr>
        <p:spPr bwMode="auto">
          <a:xfrm>
            <a:off x="3052234" y="5695878"/>
            <a:ext cx="5467352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1                                                                                     80%</a:t>
            </a:r>
          </a:p>
        </p:txBody>
      </p: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BF148B4B-B3F3-441E-A916-4EF93C2BA5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04766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271259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5D079-2B04-4863-82D5-B8B30AADB35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sz="4000" b="1" dirty="0"/>
              <a:t>New Proposal - Calendar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8F807-E414-4DFB-B216-D3A58FA32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9289" y="1533795"/>
            <a:ext cx="10515600" cy="4351338"/>
          </a:xfrm>
        </p:spPr>
        <p:txBody>
          <a:bodyPr/>
          <a:lstStyle/>
          <a:p>
            <a:r>
              <a:rPr lang="en-US" dirty="0"/>
              <a:t>In December, SA &amp; RAN plenary will discuss a possible quarter “extension” for Rel-19. </a:t>
            </a:r>
          </a:p>
          <a:p>
            <a:r>
              <a:rPr lang="en-US" dirty="0"/>
              <a:t>SA1 will have to align to this new plan.</a:t>
            </a:r>
          </a:p>
          <a:p>
            <a:r>
              <a:rPr lang="en-US" dirty="0"/>
              <a:t>If the “RAN content definition” target is now set to Dec. 23, the new SA1 dates will become:</a:t>
            </a:r>
          </a:p>
          <a:p>
            <a:pPr marL="0" indent="0">
              <a:buNone/>
            </a:pPr>
            <a:r>
              <a:rPr lang="en-US" dirty="0"/>
              <a:t>SA1#100_adhoc    16-20 Jan 2023	</a:t>
            </a:r>
            <a:endParaRPr lang="nl-NL" dirty="0"/>
          </a:p>
          <a:p>
            <a:pPr marL="0" indent="0">
              <a:buNone/>
            </a:pPr>
            <a:r>
              <a:rPr lang="fr-FR" dirty="0"/>
              <a:t>SA1#101	        27 </a:t>
            </a:r>
            <a:r>
              <a:rPr lang="fr-FR" dirty="0" err="1"/>
              <a:t>Feb</a:t>
            </a:r>
            <a:r>
              <a:rPr lang="fr-FR" dirty="0"/>
              <a:t> – 3 Mar 2023	</a:t>
            </a:r>
          </a:p>
          <a:p>
            <a:pPr marL="0" indent="0">
              <a:buNone/>
            </a:pPr>
            <a:r>
              <a:rPr lang="fr-FR" dirty="0"/>
              <a:t>SA1#102	        15-19 May 2023	</a:t>
            </a:r>
            <a:endParaRPr lang="nl-NL" dirty="0"/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SA1#103	        21-25 Aug 2023	80% normative ready</a:t>
            </a:r>
            <a:endParaRPr lang="nl-NL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SA1#104	        13-17 Nov 2023	100% normative ready</a:t>
            </a:r>
          </a:p>
          <a:p>
            <a:endParaRPr lang="en-US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5850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698CD9A-DA75-4FA6-8649-FD5149F8F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994" y="406584"/>
            <a:ext cx="4444541" cy="1325563"/>
          </a:xfrm>
        </p:spPr>
        <p:txBody>
          <a:bodyPr/>
          <a:lstStyle/>
          <a:p>
            <a:r>
              <a:rPr lang="nl-NL" sz="4000" b="1" dirty="0"/>
              <a:t>New proposal</a:t>
            </a:r>
            <a:endParaRPr lang="en-US" sz="4000" b="1" dirty="0"/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C93C3616-BB38-46ED-ABEC-F2456A43D8C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9532" y="1923865"/>
            <a:ext cx="0" cy="455506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644F1F7-2D35-4B7C-A1D2-2957C73D9D1A}"/>
              </a:ext>
            </a:extLst>
          </p:cNvPr>
          <p:cNvSpPr/>
          <p:nvPr/>
        </p:nvSpPr>
        <p:spPr bwMode="auto">
          <a:xfrm>
            <a:off x="6678082" y="1885766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" name="Straight Connector 70">
            <a:extLst>
              <a:ext uri="{FF2B5EF4-FFF2-40B4-BE49-F238E27FC236}">
                <a16:creationId xmlns:a16="http://schemas.microsoft.com/office/drawing/2014/main" id="{F78CF72B-74EF-4AC7-954A-8CACBCEC104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592482" y="1877299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71">
            <a:extLst>
              <a:ext uri="{FF2B5EF4-FFF2-40B4-BE49-F238E27FC236}">
                <a16:creationId xmlns:a16="http://schemas.microsoft.com/office/drawing/2014/main" id="{893B8F6D-ACE5-4190-9F4E-ECB5FFB17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7588" y="18688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Straight Connector 72">
            <a:extLst>
              <a:ext uri="{FF2B5EF4-FFF2-40B4-BE49-F238E27FC236}">
                <a16:creationId xmlns:a16="http://schemas.microsoft.com/office/drawing/2014/main" id="{FA40EEF0-FB67-47AB-A4DC-C3BC7658CB5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528049" y="1877299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Box 73">
            <a:extLst>
              <a:ext uri="{FF2B5EF4-FFF2-40B4-BE49-F238E27FC236}">
                <a16:creationId xmlns:a16="http://schemas.microsoft.com/office/drawing/2014/main" id="{06F29569-80FC-47B6-947C-5E3250CCB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9679" y="1856132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4" name="Straight Connector 74">
            <a:extLst>
              <a:ext uri="{FF2B5EF4-FFF2-40B4-BE49-F238E27FC236}">
                <a16:creationId xmlns:a16="http://schemas.microsoft.com/office/drawing/2014/main" id="{27FE43A8-72B1-47C1-ABF9-4E519522D52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457266" y="1877299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75">
            <a:extLst>
              <a:ext uri="{FF2B5EF4-FFF2-40B4-BE49-F238E27FC236}">
                <a16:creationId xmlns:a16="http://schemas.microsoft.com/office/drawing/2014/main" id="{7AE1780A-85B8-4D01-B11C-B43810AA1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595" y="18603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77">
            <a:extLst>
              <a:ext uri="{FF2B5EF4-FFF2-40B4-BE49-F238E27FC236}">
                <a16:creationId xmlns:a16="http://schemas.microsoft.com/office/drawing/2014/main" id="{1A4C9679-9A8B-4DAA-977B-EB43117A1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2020" y="18603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78804BE-4CB2-4662-8FC4-72B597B3913B}"/>
              </a:ext>
            </a:extLst>
          </p:cNvPr>
          <p:cNvSpPr/>
          <p:nvPr/>
        </p:nvSpPr>
        <p:spPr bwMode="auto">
          <a:xfrm>
            <a:off x="-2118" y="1881533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8" name="Straight Connector 81">
            <a:extLst>
              <a:ext uri="{FF2B5EF4-FFF2-40B4-BE49-F238E27FC236}">
                <a16:creationId xmlns:a16="http://schemas.microsoft.com/office/drawing/2014/main" id="{C4B04494-4547-42A6-B262-2EA0D626760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42900" y="1881532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Box 82">
            <a:extLst>
              <a:ext uri="{FF2B5EF4-FFF2-40B4-BE49-F238E27FC236}">
                <a16:creationId xmlns:a16="http://schemas.microsoft.com/office/drawing/2014/main" id="{D5C575DF-36A9-46C5-933E-48D029A16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17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0" name="Straight Connector 83">
            <a:extLst>
              <a:ext uri="{FF2B5EF4-FFF2-40B4-BE49-F238E27FC236}">
                <a16:creationId xmlns:a16="http://schemas.microsoft.com/office/drawing/2014/main" id="{1EA87E0C-B7CF-4633-9590-6DC266FEEA5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278466" y="1881532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84">
            <a:extLst>
              <a:ext uri="{FF2B5EF4-FFF2-40B4-BE49-F238E27FC236}">
                <a16:creationId xmlns:a16="http://schemas.microsoft.com/office/drawing/2014/main" id="{8B3D5051-F293-4B6A-8D3B-20CC95178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32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2" name="Straight Connector 85">
            <a:extLst>
              <a:ext uri="{FF2B5EF4-FFF2-40B4-BE49-F238E27FC236}">
                <a16:creationId xmlns:a16="http://schemas.microsoft.com/office/drawing/2014/main" id="{B0608535-BA78-4522-A6C0-0DC79C0D9D2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05566" y="18815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86">
            <a:extLst>
              <a:ext uri="{FF2B5EF4-FFF2-40B4-BE49-F238E27FC236}">
                <a16:creationId xmlns:a16="http://schemas.microsoft.com/office/drawing/2014/main" id="{27436F1B-1C7E-4A4A-9999-B03A0C830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6545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4" name="Straight Connector 87">
            <a:extLst>
              <a:ext uri="{FF2B5EF4-FFF2-40B4-BE49-F238E27FC236}">
                <a16:creationId xmlns:a16="http://schemas.microsoft.com/office/drawing/2014/main" id="{BD657600-37D7-445A-89EA-F952E9B1B2B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41649" y="18815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88">
            <a:extLst>
              <a:ext uri="{FF2B5EF4-FFF2-40B4-BE49-F238E27FC236}">
                <a16:creationId xmlns:a16="http://schemas.microsoft.com/office/drawing/2014/main" id="{87D9E5AB-8D63-4035-8CD5-9F3030FDF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262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307E7F-F5B9-497D-A278-F6E5AA40EF4C}"/>
              </a:ext>
            </a:extLst>
          </p:cNvPr>
          <p:cNvSpPr txBox="1"/>
          <p:nvPr/>
        </p:nvSpPr>
        <p:spPr>
          <a:xfrm>
            <a:off x="4500033" y="1504765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3A24B00-C988-46F6-A194-4A34081B5299}"/>
              </a:ext>
            </a:extLst>
          </p:cNvPr>
          <p:cNvSpPr/>
          <p:nvPr/>
        </p:nvSpPr>
        <p:spPr bwMode="auto">
          <a:xfrm>
            <a:off x="3045882" y="1879416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28" name="Straight Connector 48">
            <a:extLst>
              <a:ext uri="{FF2B5EF4-FFF2-40B4-BE49-F238E27FC236}">
                <a16:creationId xmlns:a16="http://schemas.microsoft.com/office/drawing/2014/main" id="{E70534E1-9BBD-4EC7-A21B-DC7643DEBB1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66633" y="1879416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3B164442-6CA4-40DD-9172-11D05EB92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612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0" name="Straight Connector 62">
            <a:extLst>
              <a:ext uri="{FF2B5EF4-FFF2-40B4-BE49-F238E27FC236}">
                <a16:creationId xmlns:a16="http://schemas.microsoft.com/office/drawing/2014/main" id="{03BA3323-4F7E-4F69-8A94-B00C3B257F7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02200" y="1879416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63">
            <a:extLst>
              <a:ext uri="{FF2B5EF4-FFF2-40B4-BE49-F238E27FC236}">
                <a16:creationId xmlns:a16="http://schemas.microsoft.com/office/drawing/2014/main" id="{B89629B9-25A4-4061-84D5-C1BCFB197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3178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2" name="Straight Connector 64">
            <a:extLst>
              <a:ext uri="{FF2B5EF4-FFF2-40B4-BE49-F238E27FC236}">
                <a16:creationId xmlns:a16="http://schemas.microsoft.com/office/drawing/2014/main" id="{1006A510-216A-49C6-990C-60C0F779476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31415" y="1879416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65">
            <a:extLst>
              <a:ext uri="{FF2B5EF4-FFF2-40B4-BE49-F238E27FC236}">
                <a16:creationId xmlns:a16="http://schemas.microsoft.com/office/drawing/2014/main" id="{02EB0E58-FB2D-4CB5-A8CC-83636E265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278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4" name="Straight Connector 66">
            <a:extLst>
              <a:ext uri="{FF2B5EF4-FFF2-40B4-BE49-F238E27FC236}">
                <a16:creationId xmlns:a16="http://schemas.microsoft.com/office/drawing/2014/main" id="{9D51803D-9965-43B4-816F-20E223C0B2B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665382" y="1879416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67">
            <a:extLst>
              <a:ext uri="{FF2B5EF4-FFF2-40B4-BE49-F238E27FC236}">
                <a16:creationId xmlns:a16="http://schemas.microsoft.com/office/drawing/2014/main" id="{29FBB1F6-BFD0-4C6D-B016-5DAA88441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6362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F0FDAA-9CC1-4CF5-A2A4-031EC0F753BD}"/>
              </a:ext>
            </a:extLst>
          </p:cNvPr>
          <p:cNvSpPr txBox="1"/>
          <p:nvPr/>
        </p:nvSpPr>
        <p:spPr>
          <a:xfrm>
            <a:off x="986366" y="1506882"/>
            <a:ext cx="996949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37" name="TextBox 116">
            <a:extLst>
              <a:ext uri="{FF2B5EF4-FFF2-40B4-BE49-F238E27FC236}">
                <a16:creationId xmlns:a16="http://schemas.microsoft.com/office/drawing/2014/main" id="{62D98796-F892-45C6-A940-0B3E4AA47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15" y="1530165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DD8035A-A642-4894-B93A-ECF1C3B9E31D}"/>
              </a:ext>
            </a:extLst>
          </p:cNvPr>
          <p:cNvSpPr/>
          <p:nvPr/>
        </p:nvSpPr>
        <p:spPr bwMode="auto">
          <a:xfrm>
            <a:off x="10367432" y="1887882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40" name="Straight Connector 48">
            <a:extLst>
              <a:ext uri="{FF2B5EF4-FFF2-40B4-BE49-F238E27FC236}">
                <a16:creationId xmlns:a16="http://schemas.microsoft.com/office/drawing/2014/main" id="{0764FFBA-9FDF-4DFC-9E35-948FB9E00CA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089216" y="18434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61">
            <a:extLst>
              <a:ext uri="{FF2B5EF4-FFF2-40B4-BE49-F238E27FC236}">
                <a16:creationId xmlns:a16="http://schemas.microsoft.com/office/drawing/2014/main" id="{3C8501E2-1245-4EAA-8D31-766CB5CB2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3438" y="1866716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2E378E-4979-44B8-82DD-6670152A351A}"/>
              </a:ext>
            </a:extLst>
          </p:cNvPr>
          <p:cNvSpPr txBox="1"/>
          <p:nvPr/>
        </p:nvSpPr>
        <p:spPr>
          <a:xfrm>
            <a:off x="8276167" y="1496298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43" name="Straight Connector 76">
            <a:extLst>
              <a:ext uri="{FF2B5EF4-FFF2-40B4-BE49-F238E27FC236}">
                <a16:creationId xmlns:a16="http://schemas.microsoft.com/office/drawing/2014/main" id="{B54ACC67-D773-4B54-B7B3-78951616E02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342032" y="1877299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61">
            <a:extLst>
              <a:ext uri="{FF2B5EF4-FFF2-40B4-BE49-F238E27FC236}">
                <a16:creationId xmlns:a16="http://schemas.microsoft.com/office/drawing/2014/main" id="{D659F00D-CC16-4500-9287-16F64B784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6387" y="1862483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16AB181-875C-4F89-BB1B-689985581950}"/>
              </a:ext>
            </a:extLst>
          </p:cNvPr>
          <p:cNvSpPr txBox="1"/>
          <p:nvPr/>
        </p:nvSpPr>
        <p:spPr>
          <a:xfrm>
            <a:off x="11197167" y="1496298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2024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55" name="Straight Connector 97">
            <a:extLst>
              <a:ext uri="{FF2B5EF4-FFF2-40B4-BE49-F238E27FC236}">
                <a16:creationId xmlns:a16="http://schemas.microsoft.com/office/drawing/2014/main" id="{36B4C471-5568-4B15-81AF-89757E5169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00" y="4203516"/>
            <a:ext cx="12117916" cy="10583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112">
            <a:extLst>
              <a:ext uri="{FF2B5EF4-FFF2-40B4-BE49-F238E27FC236}">
                <a16:creationId xmlns:a16="http://schemas.microsoft.com/office/drawing/2014/main" id="{667CF11A-383F-4E69-810A-D640E250C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7277" y="4336866"/>
            <a:ext cx="40551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00B050"/>
                </a:solidFill>
                <a:latin typeface="Arial" panose="020B0604020202020204" pitchFamily="34" charset="0"/>
              </a:rPr>
              <a:t>New Release 19 proposal</a:t>
            </a:r>
            <a:endParaRPr lang="en-GB" altLang="en-US" sz="2133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CE46A576-3A95-4810-A708-A94FA6545F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899" y="1932332"/>
            <a:ext cx="0" cy="455506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Connector 114">
            <a:extLst>
              <a:ext uri="{FF2B5EF4-FFF2-40B4-BE49-F238E27FC236}">
                <a16:creationId xmlns:a16="http://schemas.microsoft.com/office/drawing/2014/main" id="{D7057AC8-163F-4743-B8D7-C45273DC146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89048" y="1919632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BFBA472A-D5B3-4F47-8589-03285F9BDB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05233" y="2156476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Connector 115">
            <a:extLst>
              <a:ext uri="{FF2B5EF4-FFF2-40B4-BE49-F238E27FC236}">
                <a16:creationId xmlns:a16="http://schemas.microsoft.com/office/drawing/2014/main" id="{1E8359B2-8A9D-4D9E-803F-99B1AC44ED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51815" y="1923865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E2D72A1E-FBF1-4D76-A6F7-EAD6C0D006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5548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BF148B4B-B3F3-441E-A916-4EF93C2BA5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04766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63FB523B-96F5-4B46-BAC5-607AA6E461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78915" y="1923865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57C5DD80-5FA9-4AF6-8407-F48EA0B53F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1999" y="1913283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4EE21B1B-3D21-4F26-8208-899005C8B2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22532" y="1883650"/>
            <a:ext cx="0" cy="455718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2F65774B-28A3-4180-85A7-FBF21A57F2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48382" y="1981016"/>
            <a:ext cx="0" cy="4559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2190DB14-62E6-4DF7-B503-7D4C9EE181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89215" y="1913283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Straight Connector 115">
            <a:extLst>
              <a:ext uri="{FF2B5EF4-FFF2-40B4-BE49-F238E27FC236}">
                <a16:creationId xmlns:a16="http://schemas.microsoft.com/office/drawing/2014/main" id="{6B510C14-EF68-4C80-B604-01C45BF98F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842748" y="1839198"/>
            <a:ext cx="0" cy="464664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79A00AE3-69A7-4EF0-86B9-08D1404C8D5A}"/>
              </a:ext>
            </a:extLst>
          </p:cNvPr>
          <p:cNvSpPr/>
          <p:nvPr/>
        </p:nvSpPr>
        <p:spPr bwMode="auto">
          <a:xfrm>
            <a:off x="9258083" y="5692415"/>
            <a:ext cx="1102784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4C53EFE-6B18-4A50-A272-4EE942F805A1}"/>
              </a:ext>
            </a:extLst>
          </p:cNvPr>
          <p:cNvSpPr/>
          <p:nvPr/>
        </p:nvSpPr>
        <p:spPr bwMode="auto">
          <a:xfrm>
            <a:off x="6711949" y="6457766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D1FD4CA-028E-4527-AFEE-9FB39CBE4975}"/>
              </a:ext>
            </a:extLst>
          </p:cNvPr>
          <p:cNvSpPr/>
          <p:nvPr/>
        </p:nvSpPr>
        <p:spPr bwMode="auto">
          <a:xfrm>
            <a:off x="31749" y="6453533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F934629-0817-4351-BE48-262B522B2CE9}"/>
              </a:ext>
            </a:extLst>
          </p:cNvPr>
          <p:cNvSpPr/>
          <p:nvPr/>
        </p:nvSpPr>
        <p:spPr bwMode="auto">
          <a:xfrm>
            <a:off x="3079748" y="6451416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TextBox 116">
            <a:extLst>
              <a:ext uri="{FF2B5EF4-FFF2-40B4-BE49-F238E27FC236}">
                <a16:creationId xmlns:a16="http://schemas.microsoft.com/office/drawing/2014/main" id="{ECE39376-0D13-4383-AB46-6E39E0E3A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671" y="6400616"/>
            <a:ext cx="69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SA1#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30DFF43-573A-4BAE-A299-CFF6C0708B9E}"/>
              </a:ext>
            </a:extLst>
          </p:cNvPr>
          <p:cNvSpPr/>
          <p:nvPr/>
        </p:nvSpPr>
        <p:spPr bwMode="auto">
          <a:xfrm>
            <a:off x="10401299" y="6459882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76" name="TextBox 61">
            <a:extLst>
              <a:ext uri="{FF2B5EF4-FFF2-40B4-BE49-F238E27FC236}">
                <a16:creationId xmlns:a16="http://schemas.microsoft.com/office/drawing/2014/main" id="{3B37F953-B708-4D3B-BF45-E2D56F0FF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1262" y="6411199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7" name="TextBox 61">
            <a:extLst>
              <a:ext uri="{FF2B5EF4-FFF2-40B4-BE49-F238E27FC236}">
                <a16:creationId xmlns:a16="http://schemas.microsoft.com/office/drawing/2014/main" id="{4B1E1444-576A-42A6-B35E-C572F7415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071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C9C98467-65A4-4742-9E9D-03C3776EADA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09015" y="4311466"/>
            <a:ext cx="0" cy="23600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F5894057-1C14-4682-B9F9-C6E8E4F4C9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11414" y="4371725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3735D3B5-021A-480F-92E5-A5739761ADF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259916" y="4269132"/>
            <a:ext cx="14818" cy="23854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F4F2EE7C-7BEF-4019-963C-A3FB6C431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26815" y="4288182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F9749DA4-81D4-4A97-B6A1-967D3416B2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59848" y="4271249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119AF218-5916-4F7D-944E-97EDE7E2555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11583" y="4252199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122DFFA6-425F-41EC-A719-502224522A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78482" y="4271249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73">
            <a:extLst>
              <a:ext uri="{FF2B5EF4-FFF2-40B4-BE49-F238E27FC236}">
                <a16:creationId xmlns:a16="http://schemas.microsoft.com/office/drawing/2014/main" id="{C1816268-6A39-454E-A48B-29EFF7D7B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879" y="6411199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75">
            <a:extLst>
              <a:ext uri="{FF2B5EF4-FFF2-40B4-BE49-F238E27FC236}">
                <a16:creationId xmlns:a16="http://schemas.microsoft.com/office/drawing/2014/main" id="{E28DC1A1-FA1E-445F-AB69-A0BA5BDFD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6995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" name="TextBox 77">
            <a:extLst>
              <a:ext uri="{FF2B5EF4-FFF2-40B4-BE49-F238E27FC236}">
                <a16:creationId xmlns:a16="http://schemas.microsoft.com/office/drawing/2014/main" id="{3A45756A-FFE8-47C3-B9B8-9116F4799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2087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8" name="TextBox 71">
            <a:extLst>
              <a:ext uri="{FF2B5EF4-FFF2-40B4-BE49-F238E27FC236}">
                <a16:creationId xmlns:a16="http://schemas.microsoft.com/office/drawing/2014/main" id="{B85E9E2C-83AB-431F-A308-23A7BE668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012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9" name="TextBox 67">
            <a:extLst>
              <a:ext uri="{FF2B5EF4-FFF2-40B4-BE49-F238E27FC236}">
                <a16:creationId xmlns:a16="http://schemas.microsoft.com/office/drawing/2014/main" id="{BC644C15-03A5-41BE-8F0A-3000260BF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4829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" name="TextBox 65">
            <a:extLst>
              <a:ext uri="{FF2B5EF4-FFF2-40B4-BE49-F238E27FC236}">
                <a16:creationId xmlns:a16="http://schemas.microsoft.com/office/drawing/2014/main" id="{0A6DD760-FB32-4228-B118-0417BBD83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0278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91" name="Straight Connector 114">
            <a:extLst>
              <a:ext uri="{FF2B5EF4-FFF2-40B4-BE49-F238E27FC236}">
                <a16:creationId xmlns:a16="http://schemas.microsoft.com/office/drawing/2014/main" id="{06606A94-D5AF-4E5B-B76F-DFBAF2AE4D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92499" y="4330516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63">
            <a:extLst>
              <a:ext uri="{FF2B5EF4-FFF2-40B4-BE49-F238E27FC236}">
                <a16:creationId xmlns:a16="http://schemas.microsoft.com/office/drawing/2014/main" id="{9438AD4D-670D-4027-8CA4-4E174C458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712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D01639F3-8A25-4842-A6D5-96AD22C7446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50583" y="4311466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Chevron 60">
            <a:extLst>
              <a:ext uri="{FF2B5EF4-FFF2-40B4-BE49-F238E27FC236}">
                <a16:creationId xmlns:a16="http://schemas.microsoft.com/office/drawing/2014/main" id="{5F11ABF6-2615-4BA9-B68F-CB8DD878CF9E}"/>
              </a:ext>
            </a:extLst>
          </p:cNvPr>
          <p:cNvSpPr/>
          <p:nvPr/>
        </p:nvSpPr>
        <p:spPr bwMode="auto">
          <a:xfrm>
            <a:off x="3052233" y="5695878"/>
            <a:ext cx="6415615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                    Stage 1                                                                                        80%</a:t>
            </a:r>
          </a:p>
        </p:txBody>
      </p: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02C3957D-8282-46D1-9628-972466B5A9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31866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677880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9215-3CE7-4B3E-A2B0-5EB6A66E5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148" y="1145533"/>
            <a:ext cx="10515600" cy="2852737"/>
          </a:xfrm>
        </p:spPr>
        <p:txBody>
          <a:bodyPr/>
          <a:lstStyle/>
          <a:p>
            <a:r>
              <a:rPr lang="en-GB" sz="5400" b="1" dirty="0"/>
              <a:t>Thank you for your attention 	</a:t>
            </a:r>
          </a:p>
        </p:txBody>
      </p:sp>
    </p:spTree>
    <p:extLst>
      <p:ext uri="{BB962C8B-B14F-4D97-AF65-F5344CB8AC3E}">
        <p14:creationId xmlns:p14="http://schemas.microsoft.com/office/powerpoint/2010/main" val="2654366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32943</TotalTime>
  <Words>321</Words>
  <Application>Microsoft Office PowerPoint</Application>
  <PresentationFormat>Widescreen</PresentationFormat>
  <Paragraphs>97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Rel-19 Stage 1  Timeline proposal</vt:lpstr>
      <vt:lpstr>Current Proposal - Calendar</vt:lpstr>
      <vt:lpstr>Current Proposal </vt:lpstr>
      <vt:lpstr>New Proposal - Calendar</vt:lpstr>
      <vt:lpstr>New proposal</vt:lpstr>
      <vt:lpstr>Thank you for your attention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17 in RAN</dc:title>
  <dc:creator>Almodovar Chico, J.L. (José)</dc:creator>
  <cp:lastModifiedBy>1001</cp:lastModifiedBy>
  <cp:revision>266</cp:revision>
  <dcterms:created xsi:type="dcterms:W3CDTF">2019-07-19T09:46:23Z</dcterms:created>
  <dcterms:modified xsi:type="dcterms:W3CDTF">2022-12-07T10:14:06Z</dcterms:modified>
</cp:coreProperties>
</file>